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2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78" r:id="rId14"/>
    <p:sldId id="276" r:id="rId15"/>
    <p:sldId id="280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&#1042;&#1048;&#1044;&#1045;&#1054;%203.mp4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2;&#1048;&#1044;&#1045;&#1054;%201%20.mp4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7;&#1088;&#1072;%20&#1057;&#1077;&#1088;&#1075;&#1077;&#1077;&#1074;&#1085;&#1072;\Downloads\&#1042;&#1048;&#1044;&#1045;&#1054;%202.mp4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7544" y="1124744"/>
            <a:ext cx="8358246" cy="214314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latin typeface="Montserrat ExtraBold"/>
                <a:ea typeface="Calibri"/>
                <a:cs typeface="Calibri"/>
              </a:rPr>
              <a:t>Наставничество как инструмент формирования готовности педагогов ДОУ к обучению предпосылок финансовой грамотности у дошкольников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627784" y="5445224"/>
            <a:ext cx="6400800" cy="1285884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70C0"/>
                </a:solidFill>
                <a:latin typeface="Montserrat ExtraBold"/>
                <a:cs typeface="Calibri" pitchFamily="34" charset="0"/>
              </a:rPr>
              <a:t>Вера Николаевна </a:t>
            </a:r>
            <a:r>
              <a:rPr sz="2000" b="1" dirty="0" err="1">
                <a:solidFill>
                  <a:srgbClr val="0070C0"/>
                </a:solidFill>
                <a:latin typeface="Montserrat ExtraBold"/>
                <a:cs typeface="Calibri" pitchFamily="34" charset="0"/>
              </a:rPr>
              <a:t>Фирулева</a:t>
            </a:r>
            <a:endParaRPr lang="ru-RU" sz="2000" b="1" dirty="0">
              <a:solidFill>
                <a:srgbClr val="0070C0"/>
              </a:solidFill>
              <a:latin typeface="Montserrat ExtraBold"/>
              <a:cs typeface="Calibri" pitchFamily="34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0070C0"/>
                </a:solidFill>
                <a:latin typeface="Montserrat ExtraBold"/>
                <a:cs typeface="Calibri" pitchFamily="34" charset="0"/>
              </a:rPr>
              <a:t>воспитатель МАДОУ ЦРР ДС №125 г. Тюмени</a:t>
            </a:r>
            <a:endParaRPr sz="2000" b="1" dirty="0">
              <a:solidFill>
                <a:srgbClr val="0070C0"/>
              </a:solidFill>
              <a:latin typeface="Montserrat ExtraBold"/>
              <a:cs typeface="Calibri" pitchFamily="34" charset="0"/>
            </a:endParaRPr>
          </a:p>
        </p:txBody>
      </p:sp>
      <p:pic>
        <p:nvPicPr>
          <p:cNvPr id="9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3563888" y="3356992"/>
            <a:ext cx="1860808" cy="186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/>
            <a:r>
              <a:rPr lang="ru-RU" b="1" dirty="0" smtClean="0">
                <a:solidFill>
                  <a:srgbClr val="0070C0"/>
                </a:solidFill>
                <a:latin typeface="Montserrat ExtraBold"/>
                <a:ea typeface="Dosis"/>
                <a:cs typeface="Calibri" pitchFamily="34" charset="0"/>
                <a:sym typeface="Poppins Medium"/>
              </a:rPr>
              <a:t>Муниципальное автономное дошкольное образовательное учреждение центр развития ребенка детский сад № 125 города Тюмени </a:t>
            </a:r>
            <a:endParaRPr lang="ru-RU" b="1" dirty="0">
              <a:solidFill>
                <a:srgbClr val="0070C0"/>
              </a:solidFill>
              <a:latin typeface="Montserrat ExtraBold"/>
              <a:ea typeface="Dosis"/>
              <a:cs typeface="Calibri" pitchFamily="34" charset="0"/>
              <a:sym typeface="Poppi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ера Сергеевна\Desktop\Рисунок3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5400000">
            <a:off x="1571603" y="-811828"/>
            <a:ext cx="6000792" cy="8481656"/>
          </a:xfrm>
          <a:prstGeom prst="rect">
            <a:avLst/>
          </a:prstGeom>
          <a:noFill/>
        </p:spPr>
      </p:pic>
      <p:pic>
        <p:nvPicPr>
          <p:cNvPr id="2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286644" y="428604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ВИДЕО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/>
        </p:blipFill>
        <p:spPr bwMode="auto">
          <a:xfrm>
            <a:off x="857224" y="571480"/>
            <a:ext cx="7429552" cy="5572164"/>
          </a:xfrm>
          <a:prstGeom prst="rect">
            <a:avLst/>
          </a:prstGeom>
        </p:spPr>
      </p:pic>
      <p:pic>
        <p:nvPicPr>
          <p:cNvPr id="3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7286644" y="428604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ра Сергеевна\Desktop\Рисунок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5400000">
            <a:off x="873669" y="40810"/>
            <a:ext cx="2808312" cy="3968067"/>
          </a:xfrm>
          <a:prstGeom prst="rect">
            <a:avLst/>
          </a:prstGeom>
          <a:noFill/>
        </p:spPr>
      </p:pic>
      <p:pic>
        <p:nvPicPr>
          <p:cNvPr id="3" name="Picture 3" descr="C:\Users\Вера Сергеевна\Desktop\Рисунок2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 rot="16199999">
            <a:off x="5151210" y="41479"/>
            <a:ext cx="2802020" cy="3960439"/>
          </a:xfrm>
          <a:prstGeom prst="rect">
            <a:avLst/>
          </a:prstGeom>
          <a:noFill/>
        </p:spPr>
      </p:pic>
      <p:pic>
        <p:nvPicPr>
          <p:cNvPr id="4" name="Picture 3" descr="C:\Users\Вера Сергеевна\Desktop\Рисунок3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 rot="5400000">
            <a:off x="2908430" y="3220362"/>
            <a:ext cx="275107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0207_170055.jpg"/>
          <p:cNvPicPr>
            <a:picLocks noChangeAspect="1"/>
          </p:cNvPicPr>
          <p:nvPr/>
        </p:nvPicPr>
        <p:blipFill>
          <a:blip r:embed="rId2"/>
          <a:srcRect t="-4000" r="7644"/>
          <a:stretch/>
        </p:blipFill>
        <p:spPr bwMode="auto">
          <a:xfrm rot="5400000">
            <a:off x="1902692" y="811896"/>
            <a:ext cx="3266915" cy="207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30210_073802.jpg"/>
          <p:cNvPicPr>
            <a:picLocks noChangeAspect="1"/>
          </p:cNvPicPr>
          <p:nvPr/>
        </p:nvPicPr>
        <p:blipFill>
          <a:blip r:embed="rId3"/>
          <a:srcRect r="12765"/>
          <a:stretch/>
        </p:blipFill>
        <p:spPr bwMode="auto">
          <a:xfrm rot="5400000">
            <a:off x="4359473" y="784007"/>
            <a:ext cx="3214710" cy="207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230207_165545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6182" y="3643314"/>
            <a:ext cx="5000660" cy="281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230210_135442.jpg"/>
          <p:cNvPicPr>
            <a:picLocks noChangeAspect="1"/>
          </p:cNvPicPr>
          <p:nvPr/>
        </p:nvPicPr>
        <p:blipFill>
          <a:blip r:embed="rId5"/>
          <a:srcRect l="8064" t="-243"/>
          <a:stretch/>
        </p:blipFill>
        <p:spPr bwMode="auto">
          <a:xfrm rot="5400000">
            <a:off x="-419879" y="848451"/>
            <a:ext cx="3286148" cy="201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500958" y="928670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230207_170339.jpg"/>
          <p:cNvPicPr>
            <a:picLocks noChangeAspect="1"/>
          </p:cNvPicPr>
          <p:nvPr/>
        </p:nvPicPr>
        <p:blipFill>
          <a:blip r:embed="rId7"/>
          <a:srcRect t="1445" r="30468"/>
          <a:stretch/>
        </p:blipFill>
        <p:spPr bwMode="auto">
          <a:xfrm rot="5400000">
            <a:off x="434439" y="3923223"/>
            <a:ext cx="277439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3.png"/>
          <p:cNvPicPr>
            <a:picLocks noChangeAspect="1"/>
          </p:cNvPicPr>
          <p:nvPr/>
        </p:nvPicPr>
        <p:blipFill>
          <a:blip r:embed="rId2"/>
          <a:srcRect l="36718" t="4166" r="36719" b="12500"/>
          <a:stretch/>
        </p:blipFill>
        <p:spPr bwMode="auto">
          <a:xfrm>
            <a:off x="142844" y="571480"/>
            <a:ext cx="2071702" cy="326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34.png"/>
          <p:cNvPicPr>
            <a:picLocks noChangeAspect="1"/>
          </p:cNvPicPr>
          <p:nvPr/>
        </p:nvPicPr>
        <p:blipFill>
          <a:blip r:embed="rId3"/>
          <a:srcRect l="36719" t="5555" r="36718" b="12500"/>
          <a:stretch/>
        </p:blipFill>
        <p:spPr bwMode="auto">
          <a:xfrm>
            <a:off x="2357422" y="571480"/>
            <a:ext cx="1893711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45.png"/>
          <p:cNvPicPr>
            <a:picLocks noChangeAspect="1"/>
          </p:cNvPicPr>
          <p:nvPr/>
        </p:nvPicPr>
        <p:blipFill>
          <a:blip r:embed="rId4"/>
          <a:srcRect l="36719" t="5555" r="36718" b="11111"/>
          <a:stretch/>
        </p:blipFill>
        <p:spPr bwMode="auto">
          <a:xfrm>
            <a:off x="4429124" y="571480"/>
            <a:ext cx="1862150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Вера Сергеевна\Downloads\фото и видео\20220628_100647.jpg"/>
          <p:cNvPicPr>
            <a:picLocks noChangeAspect="1" noChangeArrowheads="1"/>
          </p:cNvPicPr>
          <p:nvPr/>
        </p:nvPicPr>
        <p:blipFill>
          <a:blip r:embed="rId5"/>
          <a:srcRect t="30036" r="5477"/>
          <a:stretch/>
        </p:blipFill>
        <p:spPr bwMode="auto">
          <a:xfrm>
            <a:off x="428596" y="4327917"/>
            <a:ext cx="4286280" cy="178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230206_092058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929189" y="4286256"/>
            <a:ext cx="329821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6643670" y="2357430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  <a:defRPr/>
            </a:pPr>
            <a:r>
              <a:rPr lang="ru-RU" sz="2000" b="1">
                <a:solidFill>
                  <a:srgbClr val="002060"/>
                </a:solidFill>
              </a:rPr>
              <a:t> Видеоэкскурсии</a:t>
            </a:r>
          </a:p>
          <a:p>
            <a:pPr>
              <a:buFont typeface="Wingdings"/>
              <a:buChar char="Ø"/>
              <a:defRPr/>
            </a:pPr>
            <a:r>
              <a:rPr lang="ru-RU" sz="2000" b="1">
                <a:solidFill>
                  <a:srgbClr val="002060"/>
                </a:solidFill>
              </a:rPr>
              <a:t>Проект ранней профориентации «Сад профессий»</a:t>
            </a:r>
            <a:endParaRPr/>
          </a:p>
          <a:p>
            <a:pPr>
              <a:defRPr/>
            </a:pP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11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143768" y="642918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8596" y="1857364"/>
            <a:ext cx="8358246" cy="214314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ШКОЛА </a:t>
            </a:r>
            <a:b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</a:b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ФИНАНСОВОГО </a:t>
            </a:r>
            <a:b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</a:b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ЗДОРОВЬЯ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571736" y="4500570"/>
            <a:ext cx="6400800" cy="910317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7215206" y="14285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4427984" y="2852936"/>
            <a:ext cx="4320480" cy="100811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4644008" y="1484784"/>
            <a:ext cx="4320480" cy="100811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539552" y="332656"/>
            <a:ext cx="4320480" cy="100811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40" name="Text Box 3"/>
          <p:cNvSpPr txBox="1">
            <a:spLocks/>
          </p:cNvSpPr>
          <p:nvPr/>
        </p:nvSpPr>
        <p:spPr bwMode="auto">
          <a:xfrm>
            <a:off x="7164288" y="2492896"/>
            <a:ext cx="1586491" cy="18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ctr" eaLnBrk="1"/>
            <a:endParaRPr lang="ru-RU" sz="2300" dirty="0">
              <a:solidFill>
                <a:srgbClr val="FF0000"/>
              </a:solidFill>
              <a:latin typeface="Montserrat ExtraBold" pitchFamily="2" charset="-52"/>
              <a:ea typeface="Dosis"/>
              <a:cs typeface="Dosis"/>
              <a:sym typeface="Poppins Medium"/>
            </a:endParaRPr>
          </a:p>
        </p:txBody>
      </p:sp>
      <p:sp>
        <p:nvSpPr>
          <p:cNvPr id="13320" name="Text Box 3"/>
          <p:cNvSpPr txBox="1">
            <a:spLocks/>
          </p:cNvSpPr>
          <p:nvPr/>
        </p:nvSpPr>
        <p:spPr bwMode="auto">
          <a:xfrm>
            <a:off x="214282" y="500042"/>
            <a:ext cx="2450902" cy="5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002" tIns="16002" rIns="16002" bIns="16002"/>
          <a:lstStyle/>
          <a:p>
            <a:pPr algn="ctr" eaLnBrk="1"/>
            <a:endParaRPr lang="ru-RU" sz="2300" dirty="0">
              <a:latin typeface="Montserrat ExtraBold" pitchFamily="2" charset="-52"/>
              <a:ea typeface="Dosis"/>
              <a:cs typeface="Dosis"/>
              <a:sym typeface="Poppins Medium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99592" y="1844824"/>
            <a:ext cx="2952328" cy="29981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Shape"/>
          <p:cNvSpPr/>
          <p:nvPr/>
        </p:nvSpPr>
        <p:spPr>
          <a:xfrm>
            <a:off x="1907704" y="2060848"/>
            <a:ext cx="1023342" cy="1196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7" y="0"/>
                </a:moveTo>
                <a:cubicBezTo>
                  <a:pt x="9797" y="0"/>
                  <a:pt x="9148" y="240"/>
                  <a:pt x="8653" y="721"/>
                </a:cubicBezTo>
                <a:cubicBezTo>
                  <a:pt x="7662" y="1682"/>
                  <a:pt x="7662" y="3240"/>
                  <a:pt x="8653" y="4201"/>
                </a:cubicBezTo>
                <a:cubicBezTo>
                  <a:pt x="8745" y="4291"/>
                  <a:pt x="8845" y="4370"/>
                  <a:pt x="8947" y="4443"/>
                </a:cubicBezTo>
                <a:cubicBezTo>
                  <a:pt x="8186" y="4672"/>
                  <a:pt x="7488" y="5082"/>
                  <a:pt x="6924" y="5651"/>
                </a:cubicBezTo>
                <a:cubicBezTo>
                  <a:pt x="6799" y="5778"/>
                  <a:pt x="6685" y="5912"/>
                  <a:pt x="6577" y="6050"/>
                </a:cubicBezTo>
                <a:cubicBezTo>
                  <a:pt x="6175" y="6086"/>
                  <a:pt x="5761" y="5957"/>
                  <a:pt x="5454" y="5659"/>
                </a:cubicBezTo>
                <a:cubicBezTo>
                  <a:pt x="4904" y="5126"/>
                  <a:pt x="4904" y="4262"/>
                  <a:pt x="5454" y="3730"/>
                </a:cubicBezTo>
                <a:cubicBezTo>
                  <a:pt x="5728" y="3463"/>
                  <a:pt x="6088" y="3329"/>
                  <a:pt x="6448" y="3329"/>
                </a:cubicBezTo>
                <a:cubicBezTo>
                  <a:pt x="6658" y="3329"/>
                  <a:pt x="6867" y="3376"/>
                  <a:pt x="7059" y="3466"/>
                </a:cubicBezTo>
                <a:cubicBezTo>
                  <a:pt x="7242" y="3563"/>
                  <a:pt x="7472" y="3511"/>
                  <a:pt x="7591" y="3345"/>
                </a:cubicBezTo>
                <a:cubicBezTo>
                  <a:pt x="7742" y="3136"/>
                  <a:pt x="7664" y="2847"/>
                  <a:pt x="7427" y="2736"/>
                </a:cubicBezTo>
                <a:cubicBezTo>
                  <a:pt x="7119" y="2591"/>
                  <a:pt x="6784" y="2516"/>
                  <a:pt x="6448" y="2516"/>
                </a:cubicBezTo>
                <a:cubicBezTo>
                  <a:pt x="5873" y="2516"/>
                  <a:pt x="5298" y="2728"/>
                  <a:pt x="4860" y="3154"/>
                </a:cubicBezTo>
                <a:cubicBezTo>
                  <a:pt x="3983" y="4004"/>
                  <a:pt x="3983" y="5384"/>
                  <a:pt x="4860" y="6235"/>
                </a:cubicBezTo>
                <a:cubicBezTo>
                  <a:pt x="4889" y="6262"/>
                  <a:pt x="4920" y="6286"/>
                  <a:pt x="4949" y="6312"/>
                </a:cubicBezTo>
                <a:cubicBezTo>
                  <a:pt x="4105" y="6558"/>
                  <a:pt x="3355" y="7049"/>
                  <a:pt x="2808" y="7725"/>
                </a:cubicBezTo>
                <a:cubicBezTo>
                  <a:pt x="2243" y="8423"/>
                  <a:pt x="1923" y="9278"/>
                  <a:pt x="1896" y="10165"/>
                </a:cubicBezTo>
                <a:lnTo>
                  <a:pt x="1896" y="12655"/>
                </a:lnTo>
                <a:cubicBezTo>
                  <a:pt x="1885" y="12880"/>
                  <a:pt x="2067" y="13071"/>
                  <a:pt x="2299" y="13079"/>
                </a:cubicBezTo>
                <a:cubicBezTo>
                  <a:pt x="2543" y="13086"/>
                  <a:pt x="2742" y="12891"/>
                  <a:pt x="2733" y="12655"/>
                </a:cubicBezTo>
                <a:lnTo>
                  <a:pt x="2733" y="10246"/>
                </a:lnTo>
                <a:cubicBezTo>
                  <a:pt x="2764" y="9424"/>
                  <a:pt x="3101" y="8640"/>
                  <a:pt x="3681" y="8039"/>
                </a:cubicBezTo>
                <a:cubicBezTo>
                  <a:pt x="4291" y="7406"/>
                  <a:pt x="5126" y="7026"/>
                  <a:pt x="6014" y="6965"/>
                </a:cubicBezTo>
                <a:cubicBezTo>
                  <a:pt x="5792" y="7449"/>
                  <a:pt x="5657" y="7971"/>
                  <a:pt x="5619" y="8508"/>
                </a:cubicBezTo>
                <a:lnTo>
                  <a:pt x="5619" y="12935"/>
                </a:lnTo>
                <a:cubicBezTo>
                  <a:pt x="5644" y="13516"/>
                  <a:pt x="5889" y="14069"/>
                  <a:pt x="6308" y="14486"/>
                </a:cubicBezTo>
                <a:cubicBezTo>
                  <a:pt x="6729" y="14907"/>
                  <a:pt x="7296" y="15158"/>
                  <a:pt x="7897" y="15197"/>
                </a:cubicBezTo>
                <a:lnTo>
                  <a:pt x="7897" y="20761"/>
                </a:lnTo>
                <a:lnTo>
                  <a:pt x="6798" y="20761"/>
                </a:lnTo>
                <a:lnTo>
                  <a:pt x="6798" y="16147"/>
                </a:lnTo>
                <a:cubicBezTo>
                  <a:pt x="6798" y="15915"/>
                  <a:pt x="6604" y="15727"/>
                  <a:pt x="6365" y="15727"/>
                </a:cubicBezTo>
                <a:cubicBezTo>
                  <a:pt x="6127" y="15727"/>
                  <a:pt x="5933" y="15915"/>
                  <a:pt x="5933" y="16147"/>
                </a:cubicBezTo>
                <a:lnTo>
                  <a:pt x="5933" y="20761"/>
                </a:lnTo>
                <a:lnTo>
                  <a:pt x="4670" y="20761"/>
                </a:lnTo>
                <a:lnTo>
                  <a:pt x="4670" y="10394"/>
                </a:lnTo>
                <a:cubicBezTo>
                  <a:pt x="4670" y="10162"/>
                  <a:pt x="4476" y="9974"/>
                  <a:pt x="4238" y="9974"/>
                </a:cubicBezTo>
                <a:cubicBezTo>
                  <a:pt x="3999" y="9974"/>
                  <a:pt x="3805" y="10162"/>
                  <a:pt x="3805" y="10394"/>
                </a:cubicBezTo>
                <a:lnTo>
                  <a:pt x="3805" y="20761"/>
                </a:lnTo>
                <a:lnTo>
                  <a:pt x="432" y="20761"/>
                </a:lnTo>
                <a:cubicBezTo>
                  <a:pt x="193" y="20761"/>
                  <a:pt x="0" y="20948"/>
                  <a:pt x="0" y="21180"/>
                </a:cubicBezTo>
                <a:cubicBezTo>
                  <a:pt x="0" y="21412"/>
                  <a:pt x="193" y="21600"/>
                  <a:pt x="432" y="21600"/>
                </a:cubicBezTo>
                <a:lnTo>
                  <a:pt x="21168" y="21600"/>
                </a:lnTo>
                <a:cubicBezTo>
                  <a:pt x="21407" y="21600"/>
                  <a:pt x="21600" y="21412"/>
                  <a:pt x="21600" y="21180"/>
                </a:cubicBezTo>
                <a:cubicBezTo>
                  <a:pt x="21600" y="20948"/>
                  <a:pt x="21407" y="20761"/>
                  <a:pt x="21168" y="20761"/>
                </a:cubicBezTo>
                <a:lnTo>
                  <a:pt x="17413" y="20761"/>
                </a:lnTo>
                <a:lnTo>
                  <a:pt x="17413" y="10394"/>
                </a:lnTo>
                <a:cubicBezTo>
                  <a:pt x="17413" y="10162"/>
                  <a:pt x="17219" y="9974"/>
                  <a:pt x="16981" y="9974"/>
                </a:cubicBezTo>
                <a:cubicBezTo>
                  <a:pt x="16742" y="9974"/>
                  <a:pt x="16548" y="10162"/>
                  <a:pt x="16548" y="10394"/>
                </a:cubicBezTo>
                <a:lnTo>
                  <a:pt x="16548" y="20761"/>
                </a:lnTo>
                <a:lnTo>
                  <a:pt x="15285" y="20761"/>
                </a:lnTo>
                <a:lnTo>
                  <a:pt x="15285" y="16147"/>
                </a:lnTo>
                <a:cubicBezTo>
                  <a:pt x="15285" y="15915"/>
                  <a:pt x="15092" y="15727"/>
                  <a:pt x="14853" y="15727"/>
                </a:cubicBezTo>
                <a:cubicBezTo>
                  <a:pt x="14614" y="15727"/>
                  <a:pt x="14420" y="15915"/>
                  <a:pt x="14420" y="16147"/>
                </a:cubicBezTo>
                <a:lnTo>
                  <a:pt x="14420" y="20761"/>
                </a:lnTo>
                <a:lnTo>
                  <a:pt x="13364" y="20761"/>
                </a:lnTo>
                <a:lnTo>
                  <a:pt x="13364" y="15189"/>
                </a:lnTo>
                <a:cubicBezTo>
                  <a:pt x="13932" y="15132"/>
                  <a:pt x="14464" y="14886"/>
                  <a:pt x="14865" y="14486"/>
                </a:cubicBezTo>
                <a:cubicBezTo>
                  <a:pt x="15283" y="14069"/>
                  <a:pt x="15528" y="13516"/>
                  <a:pt x="15553" y="12935"/>
                </a:cubicBezTo>
                <a:lnTo>
                  <a:pt x="15553" y="8508"/>
                </a:lnTo>
                <a:cubicBezTo>
                  <a:pt x="15515" y="7970"/>
                  <a:pt x="15379" y="7447"/>
                  <a:pt x="15156" y="6961"/>
                </a:cubicBezTo>
                <a:cubicBezTo>
                  <a:pt x="16062" y="7012"/>
                  <a:pt x="16916" y="7394"/>
                  <a:pt x="17538" y="8039"/>
                </a:cubicBezTo>
                <a:cubicBezTo>
                  <a:pt x="18117" y="8640"/>
                  <a:pt x="18454" y="9424"/>
                  <a:pt x="18485" y="10246"/>
                </a:cubicBezTo>
                <a:lnTo>
                  <a:pt x="18485" y="12655"/>
                </a:lnTo>
                <a:cubicBezTo>
                  <a:pt x="18476" y="12891"/>
                  <a:pt x="18675" y="13086"/>
                  <a:pt x="18919" y="13079"/>
                </a:cubicBezTo>
                <a:cubicBezTo>
                  <a:pt x="19152" y="13071"/>
                  <a:pt x="19333" y="12880"/>
                  <a:pt x="19323" y="12655"/>
                </a:cubicBezTo>
                <a:lnTo>
                  <a:pt x="19323" y="10165"/>
                </a:lnTo>
                <a:cubicBezTo>
                  <a:pt x="19295" y="9278"/>
                  <a:pt x="18975" y="8423"/>
                  <a:pt x="18410" y="7725"/>
                </a:cubicBezTo>
                <a:cubicBezTo>
                  <a:pt x="17863" y="7049"/>
                  <a:pt x="17113" y="6558"/>
                  <a:pt x="16269" y="6312"/>
                </a:cubicBezTo>
                <a:cubicBezTo>
                  <a:pt x="16299" y="6286"/>
                  <a:pt x="16330" y="6262"/>
                  <a:pt x="16358" y="6235"/>
                </a:cubicBezTo>
                <a:cubicBezTo>
                  <a:pt x="17235" y="5384"/>
                  <a:pt x="17235" y="4004"/>
                  <a:pt x="16358" y="3154"/>
                </a:cubicBezTo>
                <a:cubicBezTo>
                  <a:pt x="15920" y="2728"/>
                  <a:pt x="15345" y="2516"/>
                  <a:pt x="14770" y="2516"/>
                </a:cubicBezTo>
                <a:cubicBezTo>
                  <a:pt x="14434" y="2516"/>
                  <a:pt x="14099" y="2591"/>
                  <a:pt x="13791" y="2736"/>
                </a:cubicBezTo>
                <a:cubicBezTo>
                  <a:pt x="13554" y="2847"/>
                  <a:pt x="13476" y="3136"/>
                  <a:pt x="13627" y="3345"/>
                </a:cubicBezTo>
                <a:cubicBezTo>
                  <a:pt x="13747" y="3511"/>
                  <a:pt x="13976" y="3563"/>
                  <a:pt x="14159" y="3466"/>
                </a:cubicBezTo>
                <a:cubicBezTo>
                  <a:pt x="14351" y="3376"/>
                  <a:pt x="14560" y="3329"/>
                  <a:pt x="14770" y="3329"/>
                </a:cubicBezTo>
                <a:cubicBezTo>
                  <a:pt x="15130" y="3329"/>
                  <a:pt x="15490" y="3463"/>
                  <a:pt x="15764" y="3730"/>
                </a:cubicBezTo>
                <a:cubicBezTo>
                  <a:pt x="16314" y="4262"/>
                  <a:pt x="16314" y="5126"/>
                  <a:pt x="15764" y="5659"/>
                </a:cubicBezTo>
                <a:cubicBezTo>
                  <a:pt x="15444" y="5969"/>
                  <a:pt x="15008" y="6096"/>
                  <a:pt x="14591" y="6044"/>
                </a:cubicBezTo>
                <a:cubicBezTo>
                  <a:pt x="14484" y="5908"/>
                  <a:pt x="14372" y="5776"/>
                  <a:pt x="14248" y="5651"/>
                </a:cubicBezTo>
                <a:cubicBezTo>
                  <a:pt x="13635" y="5033"/>
                  <a:pt x="12863" y="4600"/>
                  <a:pt x="12024" y="4387"/>
                </a:cubicBezTo>
                <a:cubicBezTo>
                  <a:pt x="12099" y="4330"/>
                  <a:pt x="12172" y="4268"/>
                  <a:pt x="12241" y="4201"/>
                </a:cubicBezTo>
                <a:cubicBezTo>
                  <a:pt x="13232" y="3240"/>
                  <a:pt x="13232" y="1682"/>
                  <a:pt x="12241" y="721"/>
                </a:cubicBezTo>
                <a:cubicBezTo>
                  <a:pt x="11745" y="240"/>
                  <a:pt x="11096" y="0"/>
                  <a:pt x="10447" y="0"/>
                </a:cubicBezTo>
                <a:close/>
                <a:moveTo>
                  <a:pt x="10447" y="812"/>
                </a:moveTo>
                <a:cubicBezTo>
                  <a:pt x="10882" y="812"/>
                  <a:pt x="11317" y="973"/>
                  <a:pt x="11649" y="1295"/>
                </a:cubicBezTo>
                <a:cubicBezTo>
                  <a:pt x="12312" y="1939"/>
                  <a:pt x="12312" y="2983"/>
                  <a:pt x="11649" y="3627"/>
                </a:cubicBezTo>
                <a:cubicBezTo>
                  <a:pt x="10985" y="4271"/>
                  <a:pt x="9908" y="4271"/>
                  <a:pt x="9244" y="3627"/>
                </a:cubicBezTo>
                <a:cubicBezTo>
                  <a:pt x="8580" y="2983"/>
                  <a:pt x="8580" y="1939"/>
                  <a:pt x="9244" y="1295"/>
                </a:cubicBezTo>
                <a:cubicBezTo>
                  <a:pt x="9576" y="973"/>
                  <a:pt x="10012" y="812"/>
                  <a:pt x="10447" y="812"/>
                </a:cubicBezTo>
                <a:close/>
                <a:moveTo>
                  <a:pt x="10369" y="4965"/>
                </a:moveTo>
                <a:lnTo>
                  <a:pt x="10719" y="4966"/>
                </a:lnTo>
                <a:cubicBezTo>
                  <a:pt x="11719" y="4965"/>
                  <a:pt x="12682" y="5329"/>
                  <a:pt x="13416" y="5987"/>
                </a:cubicBezTo>
                <a:cubicBezTo>
                  <a:pt x="14183" y="6675"/>
                  <a:pt x="14640" y="7627"/>
                  <a:pt x="14689" y="8638"/>
                </a:cubicBezTo>
                <a:lnTo>
                  <a:pt x="14689" y="12931"/>
                </a:lnTo>
                <a:cubicBezTo>
                  <a:pt x="14675" y="13321"/>
                  <a:pt x="14504" y="13690"/>
                  <a:pt x="14213" y="13960"/>
                </a:cubicBezTo>
                <a:cubicBezTo>
                  <a:pt x="13979" y="14177"/>
                  <a:pt x="13682" y="14315"/>
                  <a:pt x="13364" y="14358"/>
                </a:cubicBezTo>
                <a:lnTo>
                  <a:pt x="13364" y="8972"/>
                </a:lnTo>
                <a:cubicBezTo>
                  <a:pt x="13364" y="8740"/>
                  <a:pt x="13170" y="8553"/>
                  <a:pt x="12932" y="8553"/>
                </a:cubicBezTo>
                <a:cubicBezTo>
                  <a:pt x="12693" y="8553"/>
                  <a:pt x="12499" y="8740"/>
                  <a:pt x="12499" y="8972"/>
                </a:cubicBezTo>
                <a:lnTo>
                  <a:pt x="12499" y="20761"/>
                </a:lnTo>
                <a:lnTo>
                  <a:pt x="11063" y="20761"/>
                </a:lnTo>
                <a:lnTo>
                  <a:pt x="11063" y="14929"/>
                </a:lnTo>
                <a:cubicBezTo>
                  <a:pt x="11063" y="14697"/>
                  <a:pt x="10869" y="14509"/>
                  <a:pt x="10630" y="14510"/>
                </a:cubicBezTo>
                <a:cubicBezTo>
                  <a:pt x="10391" y="14510"/>
                  <a:pt x="10198" y="14697"/>
                  <a:pt x="10198" y="14929"/>
                </a:cubicBezTo>
                <a:lnTo>
                  <a:pt x="10198" y="20761"/>
                </a:lnTo>
                <a:lnTo>
                  <a:pt x="8762" y="20761"/>
                </a:lnTo>
                <a:lnTo>
                  <a:pt x="8762" y="8972"/>
                </a:lnTo>
                <a:cubicBezTo>
                  <a:pt x="8762" y="8740"/>
                  <a:pt x="8568" y="8553"/>
                  <a:pt x="8329" y="8553"/>
                </a:cubicBezTo>
                <a:cubicBezTo>
                  <a:pt x="8091" y="8553"/>
                  <a:pt x="7897" y="8740"/>
                  <a:pt x="7897" y="8972"/>
                </a:cubicBezTo>
                <a:lnTo>
                  <a:pt x="7897" y="14367"/>
                </a:lnTo>
                <a:cubicBezTo>
                  <a:pt x="7547" y="14339"/>
                  <a:pt x="7215" y="14197"/>
                  <a:pt x="6960" y="13960"/>
                </a:cubicBezTo>
                <a:cubicBezTo>
                  <a:pt x="6669" y="13690"/>
                  <a:pt x="6498" y="13321"/>
                  <a:pt x="6484" y="12931"/>
                </a:cubicBezTo>
                <a:lnTo>
                  <a:pt x="6484" y="8638"/>
                </a:lnTo>
                <a:cubicBezTo>
                  <a:pt x="6533" y="7627"/>
                  <a:pt x="6990" y="6675"/>
                  <a:pt x="7756" y="5987"/>
                </a:cubicBezTo>
                <a:cubicBezTo>
                  <a:pt x="8469" y="5348"/>
                  <a:pt x="9399" y="4984"/>
                  <a:pt x="10369" y="4965"/>
                </a:cubicBezTo>
                <a:close/>
                <a:moveTo>
                  <a:pt x="2327" y="13870"/>
                </a:moveTo>
                <a:cubicBezTo>
                  <a:pt x="2088" y="13870"/>
                  <a:pt x="1894" y="14058"/>
                  <a:pt x="1894" y="14289"/>
                </a:cubicBezTo>
                <a:cubicBezTo>
                  <a:pt x="1894" y="14521"/>
                  <a:pt x="2088" y="14709"/>
                  <a:pt x="2327" y="14709"/>
                </a:cubicBezTo>
                <a:cubicBezTo>
                  <a:pt x="2566" y="14709"/>
                  <a:pt x="2759" y="14521"/>
                  <a:pt x="2759" y="14289"/>
                </a:cubicBezTo>
                <a:cubicBezTo>
                  <a:pt x="2759" y="14058"/>
                  <a:pt x="2566" y="13870"/>
                  <a:pt x="2327" y="13870"/>
                </a:cubicBezTo>
                <a:close/>
                <a:moveTo>
                  <a:pt x="18891" y="13870"/>
                </a:moveTo>
                <a:cubicBezTo>
                  <a:pt x="18652" y="13870"/>
                  <a:pt x="18459" y="14058"/>
                  <a:pt x="18459" y="14289"/>
                </a:cubicBezTo>
                <a:cubicBezTo>
                  <a:pt x="18459" y="14521"/>
                  <a:pt x="18652" y="14709"/>
                  <a:pt x="18891" y="14709"/>
                </a:cubicBezTo>
                <a:cubicBezTo>
                  <a:pt x="19130" y="14709"/>
                  <a:pt x="19324" y="14521"/>
                  <a:pt x="19324" y="14289"/>
                </a:cubicBezTo>
                <a:cubicBezTo>
                  <a:pt x="19324" y="14058"/>
                  <a:pt x="19130" y="13870"/>
                  <a:pt x="18891" y="1387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3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21297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 ExtraBold"/>
              </a:rPr>
              <a:t>Совет молодых и энергичных «Мы»</a:t>
            </a:r>
            <a:endParaRPr lang="ru-RU" sz="2400" b="1" dirty="0">
              <a:solidFill>
                <a:srgbClr val="FF0000"/>
              </a:solidFill>
              <a:latin typeface="Montserrat ExtraBol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624" y="5486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«Мэтры»</a:t>
            </a:r>
            <a:endParaRPr lang="ru-RU" sz="2800" b="1" dirty="0">
              <a:solidFill>
                <a:srgbClr val="0070C0"/>
              </a:solidFill>
              <a:latin typeface="Montserrat ExtraBold"/>
            </a:endParaRP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283968" y="4149080"/>
            <a:ext cx="4320480" cy="100811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364088" y="170080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«Новаторы»</a:t>
            </a:r>
            <a:endParaRPr lang="ru-RU" sz="2800" b="1" dirty="0">
              <a:solidFill>
                <a:srgbClr val="0070C0"/>
              </a:solidFill>
              <a:latin typeface="Montserrat ExtraBol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0032" y="31409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«Творцы»</a:t>
            </a:r>
            <a:endParaRPr lang="ru-RU" sz="2800" b="1" dirty="0">
              <a:solidFill>
                <a:srgbClr val="0070C0"/>
              </a:solidFill>
              <a:latin typeface="Montserrat ExtraBol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7984" y="43651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Montserrat ExtraBold"/>
              </a:rPr>
              <a:t>Культорганизаторы</a:t>
            </a:r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»</a:t>
            </a:r>
            <a:endParaRPr lang="ru-RU" sz="2800" b="1" dirty="0">
              <a:solidFill>
                <a:srgbClr val="0070C0"/>
              </a:solidFill>
              <a:latin typeface="Montserrat ExtraBold"/>
            </a:endParaRPr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179512" y="5517232"/>
            <a:ext cx="4320480" cy="1008112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95536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tserrat ExtraBold"/>
              </a:rPr>
              <a:t>«Надежда ручейка»</a:t>
            </a:r>
            <a:endParaRPr lang="ru-RU" sz="2800" b="1" dirty="0">
              <a:solidFill>
                <a:srgbClr val="0070C0"/>
              </a:solidFill>
              <a:latin typeface="Montserrat ExtraBol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8596" y="1857364"/>
            <a:ext cx="8358246" cy="214314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ШКОЛА </a:t>
            </a:r>
            <a:b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</a:b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ФИНАНСОВОГО </a:t>
            </a:r>
            <a:b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</a:br>
            <a:r>
              <a:rPr lang="ru-RU" sz="6600" b="1" i="1" dirty="0">
                <a:solidFill>
                  <a:srgbClr val="FF0000"/>
                </a:solidFill>
                <a:latin typeface="+mn-lt"/>
                <a:ea typeface="Calibri"/>
                <a:cs typeface="Calibri"/>
              </a:rPr>
              <a:t>ЗДОРОВЬЯ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571736" y="4500570"/>
            <a:ext cx="6400800" cy="910317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7215206" y="14285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14282" y="1500174"/>
            <a:ext cx="2500330" cy="4714908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6022" tIns="176022" rIns="234696" bIns="264033" numCol="1" spcCol="1270" anchor="t" anchorCtr="0">
            <a:noAutofit/>
          </a:bodyPr>
          <a:lstStyle/>
          <a:p>
            <a:pPr marL="285750" lvl="1" indent="-285750" algn="l" defTabSz="1466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endParaRPr lang="ru-RU" sz="3300"/>
          </a:p>
          <a:p>
            <a:pPr marL="285750" lvl="1" indent="-285750" algn="l" defTabSz="1466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endParaRPr lang="ru-RU" sz="3300"/>
          </a:p>
        </p:txBody>
      </p:sp>
      <p:grpSp>
        <p:nvGrpSpPr>
          <p:cNvPr id="2" name="Группа 4"/>
          <p:cNvGrpSpPr/>
          <p:nvPr/>
        </p:nvGrpSpPr>
        <p:grpSpPr bwMode="auto">
          <a:xfrm>
            <a:off x="214282" y="285728"/>
            <a:ext cx="8786874" cy="1071570"/>
            <a:chOff x="4330" y="930487"/>
            <a:chExt cx="6087338" cy="753665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4330" y="930487"/>
              <a:ext cx="6087338" cy="75366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 bwMode="auto">
            <a:xfrm>
              <a:off x="4330" y="930487"/>
              <a:ext cx="6087338" cy="75366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34696" tIns="134112" rIns="234696" bIns="134112" numCol="1" spcCol="1270" anchor="ctr" anchorCtr="0">
              <a:noAutofit/>
            </a:bodyPr>
            <a:lstStyle/>
            <a:p>
              <a:pPr lvl="0" algn="ctr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300"/>
            </a:p>
          </p:txBody>
        </p:sp>
      </p:grpSp>
      <p:grpSp>
        <p:nvGrpSpPr>
          <p:cNvPr id="3" name="Группа 16"/>
          <p:cNvGrpSpPr/>
          <p:nvPr/>
        </p:nvGrpSpPr>
        <p:grpSpPr bwMode="auto">
          <a:xfrm>
            <a:off x="214282" y="1500174"/>
            <a:ext cx="2857520" cy="5072098"/>
            <a:chOff x="2105917" y="1684151"/>
            <a:chExt cx="1884164" cy="1449359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2105917" y="1684151"/>
              <a:ext cx="1789955" cy="1449359"/>
            </a:xfrm>
            <a:prstGeom prst="rect">
              <a:avLst/>
            </a:prstGeom>
            <a:solidFill>
              <a:srgbClr val="CCE7EC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 bwMode="auto">
            <a:xfrm>
              <a:off x="2105917" y="1684151"/>
              <a:ext cx="1884164" cy="144935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</p:txBody>
        </p:sp>
      </p:grpSp>
      <p:grpSp>
        <p:nvGrpSpPr>
          <p:cNvPr id="5" name="Группа 21"/>
          <p:cNvGrpSpPr/>
          <p:nvPr/>
        </p:nvGrpSpPr>
        <p:grpSpPr bwMode="auto">
          <a:xfrm>
            <a:off x="6286480" y="1500174"/>
            <a:ext cx="2857520" cy="5072098"/>
            <a:chOff x="2105917" y="1684151"/>
            <a:chExt cx="1884164" cy="1449359"/>
          </a:xfrm>
        </p:grpSpPr>
        <p:sp>
          <p:nvSpPr>
            <p:cNvPr id="23" name="Прямоугольник 22"/>
            <p:cNvSpPr/>
            <p:nvPr/>
          </p:nvSpPr>
          <p:spPr bwMode="auto">
            <a:xfrm>
              <a:off x="2105917" y="1684151"/>
              <a:ext cx="1789955" cy="1449359"/>
            </a:xfrm>
            <a:prstGeom prst="rect">
              <a:avLst/>
            </a:prstGeom>
            <a:solidFill>
              <a:srgbClr val="CCE7EC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 bwMode="auto">
            <a:xfrm>
              <a:off x="2105917" y="1684151"/>
              <a:ext cx="1884164" cy="144935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</p:txBody>
        </p:sp>
      </p:grpSp>
      <p:grpSp>
        <p:nvGrpSpPr>
          <p:cNvPr id="8" name="Группа 24"/>
          <p:cNvGrpSpPr/>
          <p:nvPr/>
        </p:nvGrpSpPr>
        <p:grpSpPr bwMode="auto">
          <a:xfrm>
            <a:off x="3143240" y="1500174"/>
            <a:ext cx="2857520" cy="5072098"/>
            <a:chOff x="2105917" y="1684151"/>
            <a:chExt cx="1884164" cy="1449359"/>
          </a:xfrm>
        </p:grpSpPr>
        <p:sp>
          <p:nvSpPr>
            <p:cNvPr id="26" name="Прямоугольник 25"/>
            <p:cNvSpPr/>
            <p:nvPr/>
          </p:nvSpPr>
          <p:spPr bwMode="auto">
            <a:xfrm>
              <a:off x="2105917" y="1684151"/>
              <a:ext cx="1789955" cy="1449359"/>
            </a:xfrm>
            <a:prstGeom prst="rect">
              <a:avLst/>
            </a:prstGeom>
            <a:solidFill>
              <a:srgbClr val="CCE7EC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 bwMode="auto">
            <a:xfrm>
              <a:off x="2105917" y="1684151"/>
              <a:ext cx="1884164" cy="144935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22" tIns="176022" rIns="234696" bIns="264033" numCol="1" spcCol="1270" anchor="t" anchorCtr="0">
              <a:noAutofit/>
            </a:bodyPr>
            <a:lstStyle/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  <a:p>
              <a:pPr marL="285750" lvl="1" indent="-285750" algn="l" defTabSz="1466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endParaRPr lang="ru-RU" sz="3300"/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357158" y="428604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Montserrat ExtraBold"/>
              </a:rPr>
              <a:t>Цель:  сформировать основы финансовой </a:t>
            </a:r>
            <a:endParaRPr sz="2200" dirty="0">
              <a:latin typeface="Montserrat ExtraBold"/>
            </a:endParaRP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Montserrat ExtraBold"/>
              </a:rPr>
              <a:t>грамотности у детей старшего дошкольного возраста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214678" y="1643050"/>
            <a:ext cx="25003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Познакомить детей с деньгами разных стран и сформировать отношение к деньгам как к части культуры каждой страны.</a:t>
            </a:r>
            <a:endParaRPr dirty="0"/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 Воспитывать начало разумного поведения в жизненных ситуациях, связанных с деньгами, насущными потребностями семьи.</a:t>
            </a:r>
            <a:endParaRPr dirty="0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357950" y="1571612"/>
            <a:ext cx="264320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  <a:defRPr/>
            </a:pPr>
            <a:r>
              <a:rPr lang="ru-RU">
                <a:solidFill>
                  <a:srgbClr val="002060"/>
                </a:solidFill>
              </a:rPr>
              <a:t> Формировать умение отличать собственные потребности от навязанных рекламой, правильно определять свои финансовые возможности.</a:t>
            </a:r>
            <a:endParaRPr/>
          </a:p>
          <a:p>
            <a:pPr>
              <a:buFont typeface="Wingdings"/>
              <a:buChar char="Ø"/>
              <a:defRPr/>
            </a:pPr>
            <a:endParaRPr lang="ru-RU">
              <a:solidFill>
                <a:srgbClr val="002060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>
                <a:solidFill>
                  <a:srgbClr val="002060"/>
                </a:solidFill>
              </a:rPr>
              <a:t>Воспитывать у детей навыки и привычки бережного отношения к вещам.</a:t>
            </a:r>
            <a:endParaRPr/>
          </a:p>
          <a:p>
            <a:pPr>
              <a:buFont typeface="Wingdings"/>
              <a:buChar char="Ø"/>
              <a:defRPr/>
            </a:pPr>
            <a:endParaRPr lang="ru-RU" sz="1600">
              <a:solidFill>
                <a:srgbClr val="002060"/>
              </a:solidFill>
            </a:endParaRPr>
          </a:p>
          <a:p>
            <a:pPr>
              <a:buFont typeface="Wingdings"/>
              <a:buChar char="Ø"/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14282" y="1500174"/>
            <a:ext cx="27146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Формировать представления о деятельности людей некоторых профессий; воспитывать уважительное отношение к труду человека и к результатам его труда.</a:t>
            </a:r>
            <a:endParaRPr dirty="0"/>
          </a:p>
          <a:p>
            <a:pPr>
              <a:defRPr/>
            </a:pPr>
            <a:endParaRPr lang="ru-RU" sz="800" dirty="0">
              <a:solidFill>
                <a:srgbClr val="002060"/>
              </a:solidFill>
            </a:endParaRPr>
          </a:p>
          <a:p>
            <a:pPr>
              <a:buFont typeface="Wingdings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 Формировать представление  о том, что деньгами оплачивают результаты труда людей, деньги являются средством и условием материального благополучия, достатка в жизни людей.</a:t>
            </a:r>
            <a:endParaRPr dirty="0"/>
          </a:p>
          <a:p>
            <a:pPr>
              <a:buFont typeface="Wingdings"/>
              <a:buChar char="Ø"/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4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7956376" y="188640"/>
            <a:ext cx="107157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ра Сергеевна\Desktop\Рисунок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5400000">
            <a:off x="873669" y="40810"/>
            <a:ext cx="2808312" cy="3968067"/>
          </a:xfrm>
          <a:prstGeom prst="rect">
            <a:avLst/>
          </a:prstGeom>
          <a:noFill/>
        </p:spPr>
      </p:pic>
      <p:pic>
        <p:nvPicPr>
          <p:cNvPr id="3" name="Picture 3" descr="C:\Users\Вера Сергеевна\Desktop\Рисунок2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 rot="16199999">
            <a:off x="5151210" y="41479"/>
            <a:ext cx="2802020" cy="3960439"/>
          </a:xfrm>
          <a:prstGeom prst="rect">
            <a:avLst/>
          </a:prstGeom>
          <a:noFill/>
        </p:spPr>
      </p:pic>
      <p:pic>
        <p:nvPicPr>
          <p:cNvPr id="4" name="Picture 3" descr="C:\Users\Вера Сергеевна\Desktop\Рисунок3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 rot="5400000">
            <a:off x="2908430" y="3220362"/>
            <a:ext cx="275107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ера Сергеевна\Desktop\Рисунок1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5400000">
            <a:off x="1581489" y="-795727"/>
            <a:ext cx="5929354" cy="8378016"/>
          </a:xfrm>
          <a:prstGeom prst="rect">
            <a:avLst/>
          </a:prstGeom>
          <a:noFill/>
        </p:spPr>
      </p:pic>
      <p:pic>
        <p:nvPicPr>
          <p:cNvPr id="4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286644" y="428604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ВИДЕО 1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310621" cy="6232965"/>
          </a:xfrm>
          <a:prstGeom prst="rect">
            <a:avLst/>
          </a:prstGeom>
        </p:spPr>
      </p:pic>
      <p:pic>
        <p:nvPicPr>
          <p:cNvPr id="4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7500958" y="214290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ера Сергеевна\Desktop\Рисунок2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16199999">
            <a:off x="1693210" y="-748992"/>
            <a:ext cx="5929354" cy="8380684"/>
          </a:xfrm>
          <a:prstGeom prst="rect">
            <a:avLst/>
          </a:prstGeom>
          <a:noFill/>
        </p:spPr>
      </p:pic>
      <p:pic>
        <p:nvPicPr>
          <p:cNvPr id="2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715272" y="214290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ВИДЕО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571480"/>
            <a:ext cx="7620054" cy="5715040"/>
          </a:xfrm>
          <a:prstGeom prst="rect">
            <a:avLst/>
          </a:prstGeom>
        </p:spPr>
      </p:pic>
      <p:pic>
        <p:nvPicPr>
          <p:cNvPr id="3" name="Picture 2" descr="C:\Users\Вера Сергеевна\Downloads\фото и видео\6553062.pn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7286644" y="428604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194</Words>
  <Application>Microsoft Office PowerPoint</Application>
  <DocSecurity>0</DocSecurity>
  <PresentationFormat>Экран (4:3)</PresentationFormat>
  <Paragraphs>27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Наставничество как инструмент формирования готовности педагогов ДОУ к обучению предпосылок финансовой грамотности у дошкольников</vt:lpstr>
      <vt:lpstr>Слайд 2</vt:lpstr>
      <vt:lpstr>ШКОЛА  ФИНАНСОВОГО  ЗДОРОВЬЯ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ШКОЛА  ФИНАНСОВОГО  ЗДОРОВЬЯ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предпосылок финансовой грамотности в старшем дошкольном возрасте</dc:title>
  <dc:creator>Asus</dc:creator>
  <cp:lastModifiedBy>Вера Сергеевна</cp:lastModifiedBy>
  <cp:revision>164</cp:revision>
  <dcterms:created xsi:type="dcterms:W3CDTF">2023-01-07T04:23:16Z</dcterms:created>
  <dcterms:modified xsi:type="dcterms:W3CDTF">2023-04-12T04:03:25Z</dcterms:modified>
  <dc:identifier/>
  <dc:language/>
  <cp:version/>
</cp:coreProperties>
</file>